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1" r:id="rId1"/>
  </p:sldMasterIdLst>
  <p:notesMasterIdLst>
    <p:notesMasterId r:id="rId12"/>
  </p:notesMasterIdLst>
  <p:handoutMasterIdLst>
    <p:handoutMasterId r:id="rId13"/>
  </p:handoutMasterIdLst>
  <p:sldIdLst>
    <p:sldId id="1077" r:id="rId2"/>
    <p:sldId id="1084" r:id="rId3"/>
    <p:sldId id="1085" r:id="rId4"/>
    <p:sldId id="1086" r:id="rId5"/>
    <p:sldId id="1078" r:id="rId6"/>
    <p:sldId id="1089" r:id="rId7"/>
    <p:sldId id="1107" r:id="rId8"/>
    <p:sldId id="1108" r:id="rId9"/>
    <p:sldId id="1109" r:id="rId10"/>
    <p:sldId id="1110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Основной шаблон Т1" id="{C4BC3BF6-6876-4098-8A72-69D53CCEF743}">
          <p14:sldIdLst>
            <p14:sldId id="1077"/>
            <p14:sldId id="1084"/>
            <p14:sldId id="1085"/>
            <p14:sldId id="1086"/>
            <p14:sldId id="1078"/>
            <p14:sldId id="1089"/>
            <p14:sldId id="1107"/>
            <p14:sldId id="1108"/>
            <p14:sldId id="1109"/>
            <p14:sldId id="1110"/>
          </p14:sldIdLst>
        </p14:section>
        <p14:section name="Элементы дизайна" id="{8716B0E6-38BC-4EFB-8433-DB0181D257EF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2BA9089-F431-1A69-0BEC-E95E01D45C80}" name="Данила Городилов" initials="ДГ" userId="S::DGorodilov@TSinnotech.onmicrosoft.com::a5050e9e-d375-4ec8-96c8-9b75cf96217f" providerId="AD"/>
  <p188:author id="{9F466DFE-070C-16DA-5148-76F86F636D85}" name="Александрова Вероника Андреевна" initials="АВА" userId="S-1-5-21-4282006300-870218872-2599774980-3292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50" autoAdjust="0"/>
    <p:restoredTop sz="96327"/>
  </p:normalViewPr>
  <p:slideViewPr>
    <p:cSldViewPr snapToGrid="0" showGuides="1">
      <p:cViewPr varScale="1">
        <p:scale>
          <a:sx n="140" d="100"/>
          <a:sy n="140" d="100"/>
        </p:scale>
        <p:origin x="240" y="2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2766" y="90"/>
      </p:cViewPr>
      <p:guideLst>
        <p:guide orient="horz" pos="2880"/>
        <p:guide pos="2160"/>
      </p:guideLst>
    </p:cSldViewPr>
  </p:notesViewPr>
  <p:gridSpacing cx="216001" cy="216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D66C1D9F-0F11-4B3B-9B8E-19DE193E3E5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10D4612-C293-469C-9062-F9E143A4D0B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833A1-8848-418E-8EE5-D60F2903A1A3}" type="datetimeFigureOut">
              <a:rPr lang="ru-RU" smtClean="0"/>
              <a:t>12.03.2024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CDF2127-2071-407D-A542-022C9AFCB9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FD139D1-580D-48DA-BB5C-30AAF27AFF2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E3D81C-561C-441F-8A63-AEC77DFD77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160250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4590AE-419C-7848-9550-F62033609B25}" type="datetimeFigureOut">
              <a:rPr lang="ru-RU" smtClean="0"/>
              <a:t>12.03.2024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69232-B7F1-2A44-AAD4-5E776A4A1F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634473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итульный слайд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9ED8E-0C67-A255-2A8C-28A1959DD66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19" y="6190111"/>
            <a:ext cx="7752593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pic>
        <p:nvPicPr>
          <p:cNvPr id="7" name="Т1">
            <a:extLst>
              <a:ext uri="{FF2B5EF4-FFF2-40B4-BE49-F238E27FC236}">
                <a16:creationId xmlns:a16="http://schemas.microsoft.com/office/drawing/2014/main" id="{09952DA6-E2DE-46E9-9283-C0E079D7CD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6FC6076-7AF1-4CF5-B5ED-F146BDD26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21" y="4518778"/>
            <a:ext cx="7752592" cy="1480342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в две строки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182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3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2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3E31C3C2-BC8A-414D-ADBB-46933F75C8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619" y="2945077"/>
            <a:ext cx="3390283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5" name="Текст 2">
            <a:extLst>
              <a:ext uri="{FF2B5EF4-FFF2-40B4-BE49-F238E27FC236}">
                <a16:creationId xmlns:a16="http://schemas.microsoft.com/office/drawing/2014/main" id="{3108FAD9-BD74-450D-947C-8ED0739C59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8967" y="2945077"/>
            <a:ext cx="3279204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6" name="Текст 2">
            <a:extLst>
              <a:ext uri="{FF2B5EF4-FFF2-40B4-BE49-F238E27FC236}">
                <a16:creationId xmlns:a16="http://schemas.microsoft.com/office/drawing/2014/main" id="{5FB85942-ED04-4227-A0A4-69ECA2C117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63341" y="2945077"/>
            <a:ext cx="3390283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AE9014F0-9AEE-4F4E-A5F6-50AC656F29BE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9C9A92C7-B9C3-4926-A787-2AAADBD9D7C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0" name="Полилиния: фигура 3">
            <a:extLst>
              <a:ext uri="{FF2B5EF4-FFF2-40B4-BE49-F238E27FC236}">
                <a16:creationId xmlns:a16="http://schemas.microsoft.com/office/drawing/2014/main" id="{004E40AC-F7E0-426B-8D91-9ED34F8B2431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2" name="Заголовок 5">
            <a:extLst>
              <a:ext uri="{FF2B5EF4-FFF2-40B4-BE49-F238E27FC236}">
                <a16:creationId xmlns:a16="http://schemas.microsoft.com/office/drawing/2014/main" id="{D2B9477C-4BCB-41A1-A836-16598DC88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442383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4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2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3E31C3C2-BC8A-414D-ADBB-46933F75C8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619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9821FB58-EEFF-4D62-8E3E-1195BEE71EE4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E246E568-BE14-4E5B-8D10-FB962D36387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5057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1DCEB751-9680-46B5-9E2E-F2DF89FD96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27542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8A375BFB-F95F-4BE2-A6D9-6E6681078C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10700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C36EBE3C-35A1-45FC-BF5E-B009BA14D4E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2" name="Полилиния: фигура 3">
            <a:extLst>
              <a:ext uri="{FF2B5EF4-FFF2-40B4-BE49-F238E27FC236}">
                <a16:creationId xmlns:a16="http://schemas.microsoft.com/office/drawing/2014/main" id="{17AD958C-9711-4BAE-B85F-FD08E309430E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4" name="Заголовок 5">
            <a:extLst>
              <a:ext uri="{FF2B5EF4-FFF2-40B4-BE49-F238E27FC236}">
                <a16:creationId xmlns:a16="http://schemas.microsoft.com/office/drawing/2014/main" id="{848787F0-71AD-454B-801F-BD480A72A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161207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3C47AEBB-213D-4FBA-8C7A-C03182FD0B9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272338" y="0"/>
            <a:ext cx="4919662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lang="ru-RU" dirty="0"/>
            </a:lvl1pPr>
          </a:lstStyle>
          <a:p>
            <a:pPr lvl="0"/>
            <a:endParaRPr lang="ru-RU" dirty="0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C5F28197-445D-468F-8A9D-D5803AFCD605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42323EFF-2090-4E8F-9579-91FA787F0AD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Полилиния: фигура 3">
            <a:extLst>
              <a:ext uri="{FF2B5EF4-FFF2-40B4-BE49-F238E27FC236}">
                <a16:creationId xmlns:a16="http://schemas.microsoft.com/office/drawing/2014/main" id="{1415E706-352D-4EDD-94FF-5381AEF7350A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0" name="Заголовок 5">
            <a:extLst>
              <a:ext uri="{FF2B5EF4-FFF2-40B4-BE49-F238E27FC236}">
                <a16:creationId xmlns:a16="http://schemas.microsoft.com/office/drawing/2014/main" id="{657222D0-2266-421E-919A-22CDFA5FC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6266564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270973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голубой фо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2776053F-1F5F-4584-B829-22E7E70E4B96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941D83CA-4626-4E23-9414-D97E3E4406D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Полилиния: фигура 3">
            <a:extLst>
              <a:ext uri="{FF2B5EF4-FFF2-40B4-BE49-F238E27FC236}">
                <a16:creationId xmlns:a16="http://schemas.microsoft.com/office/drawing/2014/main" id="{58949B35-67B6-4F28-8939-019A609C2BD5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1" name="Заголовок 5">
            <a:extLst>
              <a:ext uri="{FF2B5EF4-FFF2-40B4-BE49-F238E27FC236}">
                <a16:creationId xmlns:a16="http://schemas.microsoft.com/office/drawing/2014/main" id="{BECC6C19-66D5-4858-A653-52D0D3A09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A7F0289-154C-AE19-DAD3-E1CB0C7A71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66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те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60B94579-DB06-4464-9B95-33314915EE91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D8383D67-81DC-45B3-9E1F-A5A77079388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Полилиния: фигура 3">
            <a:extLst>
              <a:ext uri="{FF2B5EF4-FFF2-40B4-BE49-F238E27FC236}">
                <a16:creationId xmlns:a16="http://schemas.microsoft.com/office/drawing/2014/main" id="{45F61763-2888-46E6-9D31-6D144E07644C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1" name="Заголовок 5">
            <a:extLst>
              <a:ext uri="{FF2B5EF4-FFF2-40B4-BE49-F238E27FC236}">
                <a16:creationId xmlns:a16="http://schemas.microsoft.com/office/drawing/2014/main" id="{86A226E4-7A0D-4EC2-A7C9-D7E18AFCD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4B4E93-C330-A3E4-6103-714F0F88E3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274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ленький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Номер слайда 5">
            <a:extLst>
              <a:ext uri="{FF2B5EF4-FFF2-40B4-BE49-F238E27FC236}">
                <a16:creationId xmlns:a16="http://schemas.microsoft.com/office/drawing/2014/main" id="{C47D41CB-F2FD-4C2D-A122-236C5D1E919B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4B6AE8A9-7019-4129-B9E5-0C9D32DC0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Полилиния: фигура 3">
            <a:extLst>
              <a:ext uri="{FF2B5EF4-FFF2-40B4-BE49-F238E27FC236}">
                <a16:creationId xmlns:a16="http://schemas.microsoft.com/office/drawing/2014/main" id="{E9B08B59-9B83-4605-AD1A-17227C02329B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0277B6A-C9C1-4BED-B660-DD42A7483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66293"/>
            <a:ext cx="9519903" cy="2224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18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9440969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C5F28197-445D-468F-8A9D-D5803AFCD605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AD899ED0-9CC6-4810-AD9F-F9A74D7E8D0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0687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пасибо за внимание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0774A2-7A56-4E9C-8164-03644F2CEDE1}"/>
              </a:ext>
            </a:extLst>
          </p:cNvPr>
          <p:cNvSpPr txBox="1"/>
          <p:nvPr userDrawn="1"/>
        </p:nvSpPr>
        <p:spPr>
          <a:xfrm>
            <a:off x="422680" y="5139118"/>
            <a:ext cx="6115050" cy="148034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</a:pPr>
            <a:r>
              <a:rPr lang="ru-RU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  <a:t>Спасибо </a:t>
            </a:r>
            <a:br>
              <a:rPr lang="ru-RU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</a:br>
            <a:r>
              <a:rPr lang="ru-RU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  <a:t>за внимание!</a:t>
            </a:r>
          </a:p>
        </p:txBody>
      </p:sp>
      <p:pic>
        <p:nvPicPr>
          <p:cNvPr id="6" name="Т1">
            <a:extLst>
              <a:ext uri="{FF2B5EF4-FFF2-40B4-BE49-F238E27FC236}">
                <a16:creationId xmlns:a16="http://schemas.microsoft.com/office/drawing/2014/main" id="{61576F74-B1D1-4685-BC22-B54AA0EF605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571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Финальный слайд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F9EEEF-AF27-44B8-9499-14B33A59EBE4}"/>
              </a:ext>
            </a:extLst>
          </p:cNvPr>
          <p:cNvSpPr txBox="1"/>
          <p:nvPr userDrawn="1"/>
        </p:nvSpPr>
        <p:spPr>
          <a:xfrm>
            <a:off x="432619" y="3902349"/>
            <a:ext cx="7827126" cy="121879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4400" b="0" i="0" dirty="0">
                <a:solidFill>
                  <a:schemeClr val="bg1"/>
                </a:solidFill>
                <a:effectLst/>
                <a:latin typeface="ALS Hauss Medium" panose="00000600000000000000" pitchFamily="50" charset="0"/>
              </a:rPr>
              <a:t>Цифровая трансформация </a:t>
            </a:r>
            <a:br>
              <a:rPr lang="ru-RU" sz="4400" b="0" i="0" dirty="0">
                <a:solidFill>
                  <a:schemeClr val="bg1"/>
                </a:solidFill>
                <a:effectLst/>
                <a:latin typeface="ALS Hauss Medium" panose="00000600000000000000" pitchFamily="50" charset="0"/>
              </a:rPr>
            </a:br>
            <a:r>
              <a:rPr lang="ru-RU" sz="4400" b="0" i="0" dirty="0">
                <a:solidFill>
                  <a:schemeClr val="bg1"/>
                </a:solidFill>
                <a:effectLst/>
                <a:latin typeface="ALS Hauss Medium" panose="00000600000000000000" pitchFamily="50" charset="0"/>
              </a:rPr>
              <a:t>бизнеса, регионов и страны</a:t>
            </a:r>
            <a:endParaRPr lang="ru-RU" sz="4400" b="0" i="0" dirty="0">
              <a:solidFill>
                <a:schemeClr val="bg1"/>
              </a:solidFill>
              <a:latin typeface="ALS Hauss Medium" panose="000006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B85C02-37B6-42A3-80BD-CB0B58DBFEEE}"/>
              </a:ext>
            </a:extLst>
          </p:cNvPr>
          <p:cNvSpPr txBox="1"/>
          <p:nvPr userDrawn="1"/>
        </p:nvSpPr>
        <p:spPr>
          <a:xfrm>
            <a:off x="432619" y="5579299"/>
            <a:ext cx="4542991" cy="92333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t1.ru 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+7 495 648-08-08</a:t>
            </a:r>
          </a:p>
          <a:p>
            <a:r>
              <a:rPr kumimoji="0" lang="en-GB" sz="20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info@t1.ru </a:t>
            </a:r>
            <a:endParaRPr kumimoji="0" lang="ru-RU" sz="2000" b="0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Т1">
            <a:extLst>
              <a:ext uri="{FF2B5EF4-FFF2-40B4-BE49-F238E27FC236}">
                <a16:creationId xmlns:a16="http://schemas.microsoft.com/office/drawing/2014/main" id="{077982B0-5B26-494B-B137-4368A98659A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14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2FD354-4FEB-45F0-BF53-A91C673083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A9B75-645B-BC27-AEF9-0E2BA185E0F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20" y="6190111"/>
            <a:ext cx="776147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B536C3-1CA8-4B14-8F4F-8D77AFC4F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20" y="4518778"/>
            <a:ext cx="7761469" cy="1480342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в две строки</a:t>
            </a:r>
            <a:endParaRPr lang="en-US" dirty="0"/>
          </a:p>
        </p:txBody>
      </p:sp>
      <p:pic>
        <p:nvPicPr>
          <p:cNvPr id="6" name="Т1">
            <a:extLst>
              <a:ext uri="{FF2B5EF4-FFF2-40B4-BE49-F238E27FC236}">
                <a16:creationId xmlns:a16="http://schemas.microsoft.com/office/drawing/2014/main" id="{433DE3CC-7317-486A-A81A-13F723B5B3D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757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2C229F-5374-4B89-A09C-0F47C18CA3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945"/>
          <a:stretch/>
        </p:blipFill>
        <p:spPr>
          <a:xfrm>
            <a:off x="543781" y="243348"/>
            <a:ext cx="11648219" cy="661465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A9B75-645B-BC27-AEF9-0E2BA185E0F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19" y="6190111"/>
            <a:ext cx="524470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1A6CC8B-9020-4DD7-8C66-D33502B32F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20" y="3780115"/>
            <a:ext cx="5244700" cy="2219005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</a:t>
            </a:r>
            <a:br>
              <a:rPr lang="ru-RU" dirty="0"/>
            </a:br>
            <a:r>
              <a:rPr lang="ru-RU" dirty="0"/>
              <a:t>в три строки</a:t>
            </a:r>
            <a:endParaRPr lang="en-US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41BF73C-DF60-40F4-B0E6-B4043829A7C0}"/>
              </a:ext>
            </a:extLst>
          </p:cNvPr>
          <p:cNvSpPr/>
          <p:nvPr userDrawn="1"/>
        </p:nvSpPr>
        <p:spPr>
          <a:xfrm>
            <a:off x="337931" y="6559826"/>
            <a:ext cx="4320333" cy="2981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Т1">
            <a:extLst>
              <a:ext uri="{FF2B5EF4-FFF2-40B4-BE49-F238E27FC236}">
                <a16:creationId xmlns:a16="http://schemas.microsoft.com/office/drawing/2014/main" id="{293D68D5-1A16-41A9-9992-6319FA7F8C2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7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Т1">
            <a:extLst>
              <a:ext uri="{FF2B5EF4-FFF2-40B4-BE49-F238E27FC236}">
                <a16:creationId xmlns:a16="http://schemas.microsoft.com/office/drawing/2014/main" id="{2AE3247A-DF3C-A42C-E954-B49EB1B599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32619" y="443920"/>
            <a:ext cx="1608525" cy="599485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8E6D1C3-42B7-499C-9065-E5DE466A72DA}"/>
              </a:ext>
            </a:extLst>
          </p:cNvPr>
          <p:cNvSpPr/>
          <p:nvPr userDrawn="1"/>
        </p:nvSpPr>
        <p:spPr>
          <a:xfrm>
            <a:off x="347870" y="6510130"/>
            <a:ext cx="8547555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44098C2-44BE-4385-87B8-60BEE2F4F3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518" t="-1" r="3820" b="215"/>
          <a:stretch/>
        </p:blipFill>
        <p:spPr>
          <a:xfrm rot="21101833">
            <a:off x="5204484" y="502339"/>
            <a:ext cx="7382851" cy="6864363"/>
          </a:xfrm>
          <a:custGeom>
            <a:avLst/>
            <a:gdLst>
              <a:gd name="connsiteX0" fmla="*/ 4190835 w 7348803"/>
              <a:gd name="connsiteY0" fmla="*/ 0 h 6474983"/>
              <a:gd name="connsiteX1" fmla="*/ 7348803 w 7348803"/>
              <a:gd name="connsiteY1" fmla="*/ 460855 h 6474983"/>
              <a:gd name="connsiteX2" fmla="*/ 7348803 w 7348803"/>
              <a:gd name="connsiteY2" fmla="*/ 932742 h 6474983"/>
              <a:gd name="connsiteX3" fmla="*/ 6540003 w 7348803"/>
              <a:gd name="connsiteY3" fmla="*/ 6474983 h 6474983"/>
              <a:gd name="connsiteX4" fmla="*/ 0 w 7348803"/>
              <a:gd name="connsiteY4" fmla="*/ 5520575 h 6474983"/>
              <a:gd name="connsiteX5" fmla="*/ 805639 w 7348803"/>
              <a:gd name="connsiteY5" fmla="*/ 0 h 647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48803" h="6474983">
                <a:moveTo>
                  <a:pt x="4190835" y="0"/>
                </a:moveTo>
                <a:lnTo>
                  <a:pt x="7348803" y="460855"/>
                </a:lnTo>
                <a:lnTo>
                  <a:pt x="7348803" y="932742"/>
                </a:lnTo>
                <a:lnTo>
                  <a:pt x="6540003" y="6474983"/>
                </a:lnTo>
                <a:lnTo>
                  <a:pt x="0" y="5520575"/>
                </a:lnTo>
                <a:lnTo>
                  <a:pt x="805639" y="0"/>
                </a:lnTo>
                <a:close/>
              </a:path>
            </a:pathLst>
          </a:cu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A9B75-645B-BC27-AEF9-0E2BA185E0F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19" y="6190111"/>
            <a:ext cx="5827504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CCE93CD-53AF-4296-9DE1-95A5E6F4BA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19" y="3780115"/>
            <a:ext cx="5827503" cy="2219005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tx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</a:t>
            </a:r>
            <a:br>
              <a:rPr lang="ru-RU" dirty="0"/>
            </a:br>
            <a:r>
              <a:rPr lang="ru-RU" dirty="0"/>
              <a:t>в три строки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738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голубо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D2B8846-9ACD-49CB-BA30-6B0773C46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19" y="442994"/>
            <a:ext cx="9415914" cy="59330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80000"/>
              </a:lnSpc>
              <a:defRPr sz="48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 dirty="0"/>
              <a:t>Обложка раздела</a:t>
            </a:r>
            <a:endParaRPr lang="en-US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63E473A9-D8F3-4E0E-B91B-3B189D614D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619" y="1434456"/>
            <a:ext cx="9415914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lang="ru-RU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</a:pPr>
            <a:r>
              <a:rPr lang="ru-RU" dirty="0"/>
              <a:t>Подзаголовок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1FAE928-CF30-38CE-16BC-1E3A7FD996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  <p:sp>
        <p:nvSpPr>
          <p:cNvPr id="6" name="Полилиния: фигура 3">
            <a:extLst>
              <a:ext uri="{FF2B5EF4-FFF2-40B4-BE49-F238E27FC236}">
                <a16:creationId xmlns:a16="http://schemas.microsoft.com/office/drawing/2014/main" id="{E12E314E-C88A-4896-8274-7A1747551C9B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6243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темны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D2B8846-9ACD-49CB-BA30-6B0773C46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19" y="442994"/>
            <a:ext cx="9415914" cy="59330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80000"/>
              </a:lnSpc>
              <a:defRPr sz="48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 dirty="0"/>
              <a:t>Обложка раздела</a:t>
            </a:r>
            <a:endParaRPr lang="en-US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6F5BE6CC-BCDA-4FE1-9262-912C1FA52D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619" y="1434456"/>
            <a:ext cx="9415914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lang="ru-RU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</a:pPr>
            <a:r>
              <a:rPr lang="ru-RU" dirty="0"/>
              <a:t>Подзаголовок</a:t>
            </a:r>
          </a:p>
        </p:txBody>
      </p:sp>
      <p:sp>
        <p:nvSpPr>
          <p:cNvPr id="5" name="Полилиния: фигура 3">
            <a:extLst>
              <a:ext uri="{FF2B5EF4-FFF2-40B4-BE49-F238E27FC236}">
                <a16:creationId xmlns:a16="http://schemas.microsoft.com/office/drawing/2014/main" id="{EC1D6D12-DA75-4AD6-BA68-6099119ABC21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3762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одержани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1E6FEA-55A1-FDCA-E85E-196DB5BBCF3F}"/>
              </a:ext>
            </a:extLst>
          </p:cNvPr>
          <p:cNvSpPr txBox="1"/>
          <p:nvPr/>
        </p:nvSpPr>
        <p:spPr>
          <a:xfrm>
            <a:off x="431800" y="375858"/>
            <a:ext cx="8950682" cy="6647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ru-RU" sz="4800" b="0" kern="1200" spc="-150" baseline="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  <a:t>Содержание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1C9C9AA4-C952-6470-6C12-FE661562D9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697229"/>
            <a:ext cx="565308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Пункты</a:t>
            </a:r>
          </a:p>
        </p:txBody>
      </p:sp>
      <p:sp>
        <p:nvSpPr>
          <p:cNvPr id="10" name="Полилиния: фигура 3">
            <a:extLst>
              <a:ext uri="{FF2B5EF4-FFF2-40B4-BE49-F238E27FC236}">
                <a16:creationId xmlns:a16="http://schemas.microsoft.com/office/drawing/2014/main" id="{BDA0C0D8-666B-401F-8A1D-20E3F9429698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1038BE8-E1A9-61E0-D8C1-B16574AC25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361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Номер слайда 5">
            <a:extLst>
              <a:ext uri="{FF2B5EF4-FFF2-40B4-BE49-F238E27FC236}">
                <a16:creationId xmlns:a16="http://schemas.microsoft.com/office/drawing/2014/main" id="{C47D41CB-F2FD-4C2D-A122-236C5D1E919B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4B6AE8A9-7019-4129-B9E5-0C9D32DC0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лилиния: фигура 3">
            <a:extLst>
              <a:ext uri="{FF2B5EF4-FFF2-40B4-BE49-F238E27FC236}">
                <a16:creationId xmlns:a16="http://schemas.microsoft.com/office/drawing/2014/main" id="{14D9A3DD-9D17-26AB-4655-8B13193BB3E4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A8B37D52-36D9-4E44-80B3-5A8CD72A4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532924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2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3249BE65-95EF-4D4A-95B8-C97ADF9A75BF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5FA568E-6C10-4CD1-B987-7DCC161BA1B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Полилиния: фигура 3">
            <a:extLst>
              <a:ext uri="{FF2B5EF4-FFF2-40B4-BE49-F238E27FC236}">
                <a16:creationId xmlns:a16="http://schemas.microsoft.com/office/drawing/2014/main" id="{4C6CF744-B727-4724-91FE-1B050CDA0DA1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9" name="Заголовок 5">
            <a:extLst>
              <a:ext uri="{FF2B5EF4-FFF2-40B4-BE49-F238E27FC236}">
                <a16:creationId xmlns:a16="http://schemas.microsoft.com/office/drawing/2014/main" id="{E00EF4DE-B783-4553-8F88-845E34CFB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31617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sv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ижний колонтитул 1">
            <a:extLst>
              <a:ext uri="{FF2B5EF4-FFF2-40B4-BE49-F238E27FC236}">
                <a16:creationId xmlns:a16="http://schemas.microsoft.com/office/drawing/2014/main" id="{CA63CDCD-30A2-4DA6-B570-31B3BF14C402}"/>
              </a:ext>
            </a:extLst>
          </p:cNvPr>
          <p:cNvSpPr txBox="1">
            <a:spLocks/>
          </p:cNvSpPr>
          <p:nvPr userDrawn="1"/>
        </p:nvSpPr>
        <p:spPr>
          <a:xfrm>
            <a:off x="432619" y="5806118"/>
            <a:ext cx="9266646" cy="123111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800" kern="12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5600520-68F8-4194-B838-9ECC75B7E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619" y="6132879"/>
            <a:ext cx="4114800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marL="0" algn="l" defTabSz="914400" rtl="0" eaLnBrk="1" latinLnBrk="0" hangingPunct="1">
              <a:defRPr lang="ru-RU" sz="800" b="0" i="0" kern="1200" dirty="0">
                <a:solidFill>
                  <a:schemeClr val="tx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59F9D2-AEFB-4622-8959-CCDFC34C043C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706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89" r:id="rId5"/>
    <p:sldLayoutId id="2147483688" r:id="rId6"/>
    <p:sldLayoutId id="2147483663" r:id="rId7"/>
    <p:sldLayoutId id="2147483678" r:id="rId8"/>
    <p:sldLayoutId id="2147483679" r:id="rId9"/>
    <p:sldLayoutId id="2147483682" r:id="rId10"/>
    <p:sldLayoutId id="2147483681" r:id="rId11"/>
    <p:sldLayoutId id="2147483680" r:id="rId12"/>
    <p:sldLayoutId id="2147483683" r:id="rId13"/>
    <p:sldLayoutId id="2147483684" r:id="rId14"/>
    <p:sldLayoutId id="2147483692" r:id="rId15"/>
    <p:sldLayoutId id="2147483686" r:id="rId16"/>
    <p:sldLayoutId id="2147483693" r:id="rId17"/>
    <p:sldLayoutId id="2147483694" r:id="rId18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272" userDrawn="1">
          <p15:clr>
            <a:srgbClr val="BAE3F7"/>
          </p15:clr>
        </p15:guide>
        <p15:guide id="4" pos="393" userDrawn="1">
          <p15:clr>
            <a:srgbClr val="BAE3F7"/>
          </p15:clr>
        </p15:guide>
        <p15:guide id="5" pos="514" userDrawn="1">
          <p15:clr>
            <a:srgbClr val="BAE3F7"/>
          </p15:clr>
        </p15:guide>
        <p15:guide id="6" pos="634" userDrawn="1">
          <p15:clr>
            <a:srgbClr val="BAE3F7"/>
          </p15:clr>
        </p15:guide>
        <p15:guide id="7" pos="755" userDrawn="1">
          <p15:clr>
            <a:srgbClr val="BAE3F7"/>
          </p15:clr>
        </p15:guide>
        <p15:guide id="8" pos="876" userDrawn="1">
          <p15:clr>
            <a:srgbClr val="BAE3F7"/>
          </p15:clr>
        </p15:guide>
        <p15:guide id="9" pos="997" userDrawn="1">
          <p15:clr>
            <a:srgbClr val="BAE3F7"/>
          </p15:clr>
        </p15:guide>
        <p15:guide id="10" pos="1118" userDrawn="1">
          <p15:clr>
            <a:srgbClr val="BAE3F7"/>
          </p15:clr>
        </p15:guide>
        <p15:guide id="11" pos="1239" userDrawn="1">
          <p15:clr>
            <a:srgbClr val="BAE3F7"/>
          </p15:clr>
        </p15:guide>
        <p15:guide id="12" pos="1360" userDrawn="1">
          <p15:clr>
            <a:srgbClr val="BAE3F7"/>
          </p15:clr>
        </p15:guide>
        <p15:guide id="13" pos="1481" userDrawn="1">
          <p15:clr>
            <a:srgbClr val="BAE3F7"/>
          </p15:clr>
        </p15:guide>
        <p15:guide id="14" pos="1602" userDrawn="1">
          <p15:clr>
            <a:srgbClr val="BAE3F7"/>
          </p15:clr>
        </p15:guide>
        <p15:guide id="15" pos="1723" userDrawn="1">
          <p15:clr>
            <a:srgbClr val="BAE3F7"/>
          </p15:clr>
        </p15:guide>
        <p15:guide id="16" pos="1844" userDrawn="1">
          <p15:clr>
            <a:srgbClr val="BAE3F7"/>
          </p15:clr>
        </p15:guide>
        <p15:guide id="17" pos="1965" userDrawn="1">
          <p15:clr>
            <a:srgbClr val="BAE3F7"/>
          </p15:clr>
        </p15:guide>
        <p15:guide id="18" pos="2086" userDrawn="1">
          <p15:clr>
            <a:srgbClr val="BAE3F7"/>
          </p15:clr>
        </p15:guide>
        <p15:guide id="19" pos="2207" userDrawn="1">
          <p15:clr>
            <a:srgbClr val="BAE3F7"/>
          </p15:clr>
        </p15:guide>
        <p15:guide id="20" pos="2328" userDrawn="1">
          <p15:clr>
            <a:srgbClr val="BAE3F7"/>
          </p15:clr>
        </p15:guide>
        <p15:guide id="21" pos="2449" userDrawn="1">
          <p15:clr>
            <a:srgbClr val="BAE3F7"/>
          </p15:clr>
        </p15:guide>
        <p15:guide id="22" pos="2570" userDrawn="1">
          <p15:clr>
            <a:srgbClr val="BAE3F7"/>
          </p15:clr>
        </p15:guide>
        <p15:guide id="23" pos="2691" userDrawn="1">
          <p15:clr>
            <a:srgbClr val="BAE3F7"/>
          </p15:clr>
        </p15:guide>
        <p15:guide id="24" pos="2811" userDrawn="1">
          <p15:clr>
            <a:srgbClr val="BAE3F7"/>
          </p15:clr>
        </p15:guide>
        <p15:guide id="25" pos="2932" userDrawn="1">
          <p15:clr>
            <a:srgbClr val="BAE3F7"/>
          </p15:clr>
        </p15:guide>
        <p15:guide id="26" pos="3053" userDrawn="1">
          <p15:clr>
            <a:srgbClr val="BAE3F7"/>
          </p15:clr>
        </p15:guide>
        <p15:guide id="27" pos="3174" userDrawn="1">
          <p15:clr>
            <a:srgbClr val="BAE3F7"/>
          </p15:clr>
        </p15:guide>
        <p15:guide id="28" pos="3295" userDrawn="1">
          <p15:clr>
            <a:srgbClr val="BAE3F7"/>
          </p15:clr>
        </p15:guide>
        <p15:guide id="29" pos="3416" userDrawn="1">
          <p15:clr>
            <a:srgbClr val="BAE3F7"/>
          </p15:clr>
        </p15:guide>
        <p15:guide id="30" pos="3537" userDrawn="1">
          <p15:clr>
            <a:srgbClr val="BAE3F7"/>
          </p15:clr>
        </p15:guide>
        <p15:guide id="31" pos="3658" userDrawn="1">
          <p15:clr>
            <a:srgbClr val="BAE3F7"/>
          </p15:clr>
        </p15:guide>
        <p15:guide id="32" pos="3779" userDrawn="1">
          <p15:clr>
            <a:srgbClr val="BAE3F7"/>
          </p15:clr>
        </p15:guide>
        <p15:guide id="33" pos="3900" userDrawn="1">
          <p15:clr>
            <a:srgbClr val="BAE3F7"/>
          </p15:clr>
        </p15:guide>
        <p15:guide id="34" pos="4021" userDrawn="1">
          <p15:clr>
            <a:srgbClr val="BAE3F7"/>
          </p15:clr>
        </p15:guide>
        <p15:guide id="35" pos="4142" userDrawn="1">
          <p15:clr>
            <a:srgbClr val="BAE3F7"/>
          </p15:clr>
        </p15:guide>
        <p15:guide id="36" pos="4263" userDrawn="1">
          <p15:clr>
            <a:srgbClr val="BAE3F7"/>
          </p15:clr>
        </p15:guide>
        <p15:guide id="37" pos="4384" userDrawn="1">
          <p15:clr>
            <a:srgbClr val="BAE3F7"/>
          </p15:clr>
        </p15:guide>
        <p15:guide id="38" pos="4505" userDrawn="1">
          <p15:clr>
            <a:srgbClr val="BAE3F7"/>
          </p15:clr>
        </p15:guide>
        <p15:guide id="39" pos="4626" userDrawn="1">
          <p15:clr>
            <a:srgbClr val="BAE3F7"/>
          </p15:clr>
        </p15:guide>
        <p15:guide id="40" pos="4747" userDrawn="1">
          <p15:clr>
            <a:srgbClr val="BAE3F7"/>
          </p15:clr>
        </p15:guide>
        <p15:guide id="41" pos="4868" userDrawn="1">
          <p15:clr>
            <a:srgbClr val="BAE3F7"/>
          </p15:clr>
        </p15:guide>
        <p15:guide id="42" pos="4988" userDrawn="1">
          <p15:clr>
            <a:srgbClr val="BAE3F7"/>
          </p15:clr>
        </p15:guide>
        <p15:guide id="43" pos="5109" userDrawn="1">
          <p15:clr>
            <a:srgbClr val="BAE3F7"/>
          </p15:clr>
        </p15:guide>
        <p15:guide id="44" pos="5230" userDrawn="1">
          <p15:clr>
            <a:srgbClr val="BAE3F7"/>
          </p15:clr>
        </p15:guide>
        <p15:guide id="45" pos="5351" userDrawn="1">
          <p15:clr>
            <a:srgbClr val="BAE3F7"/>
          </p15:clr>
        </p15:guide>
        <p15:guide id="46" pos="5472" userDrawn="1">
          <p15:clr>
            <a:srgbClr val="BAE3F7"/>
          </p15:clr>
        </p15:guide>
        <p15:guide id="47" pos="5593" userDrawn="1">
          <p15:clr>
            <a:srgbClr val="BAE3F7"/>
          </p15:clr>
        </p15:guide>
        <p15:guide id="48" pos="5714" userDrawn="1">
          <p15:clr>
            <a:srgbClr val="BAE3F7"/>
          </p15:clr>
        </p15:guide>
        <p15:guide id="49" pos="5835" userDrawn="1">
          <p15:clr>
            <a:srgbClr val="BAE3F7"/>
          </p15:clr>
        </p15:guide>
        <p15:guide id="50" pos="5956" userDrawn="1">
          <p15:clr>
            <a:srgbClr val="BAE3F7"/>
          </p15:clr>
        </p15:guide>
        <p15:guide id="51" pos="6077" userDrawn="1">
          <p15:clr>
            <a:srgbClr val="BAE3F7"/>
          </p15:clr>
        </p15:guide>
        <p15:guide id="52" pos="6198" userDrawn="1">
          <p15:clr>
            <a:srgbClr val="BAE3F7"/>
          </p15:clr>
        </p15:guide>
        <p15:guide id="53" pos="6319" userDrawn="1">
          <p15:clr>
            <a:srgbClr val="BAE3F7"/>
          </p15:clr>
        </p15:guide>
        <p15:guide id="54" pos="6440" userDrawn="1">
          <p15:clr>
            <a:srgbClr val="BAE3F7"/>
          </p15:clr>
        </p15:guide>
        <p15:guide id="55" pos="6561" userDrawn="1">
          <p15:clr>
            <a:srgbClr val="BAE3F7"/>
          </p15:clr>
        </p15:guide>
        <p15:guide id="56" pos="6682" userDrawn="1">
          <p15:clr>
            <a:srgbClr val="BAE3F7"/>
          </p15:clr>
        </p15:guide>
        <p15:guide id="57" pos="6803" userDrawn="1">
          <p15:clr>
            <a:srgbClr val="BAE3F7"/>
          </p15:clr>
        </p15:guide>
        <p15:guide id="58" pos="6924" userDrawn="1">
          <p15:clr>
            <a:srgbClr val="BAE3F7"/>
          </p15:clr>
        </p15:guide>
        <p15:guide id="59" pos="7045" userDrawn="1">
          <p15:clr>
            <a:srgbClr val="BAE3F7"/>
          </p15:clr>
        </p15:guide>
        <p15:guide id="60" pos="7165" userDrawn="1">
          <p15:clr>
            <a:srgbClr val="BAE3F7"/>
          </p15:clr>
        </p15:guide>
        <p15:guide id="61" pos="7286" userDrawn="1">
          <p15:clr>
            <a:srgbClr val="BAE3F7"/>
          </p15:clr>
        </p15:guide>
        <p15:guide id="62" pos="7407" userDrawn="1">
          <p15:clr>
            <a:srgbClr val="BAE3F7"/>
          </p15:clr>
        </p15:guide>
        <p15:guide id="65" orient="horz" pos="272" userDrawn="1">
          <p15:clr>
            <a:srgbClr val="BAE3F7"/>
          </p15:clr>
        </p15:guide>
        <p15:guide id="66" orient="horz" pos="393" userDrawn="1">
          <p15:clr>
            <a:srgbClr val="BAE3F7"/>
          </p15:clr>
        </p15:guide>
        <p15:guide id="67" orient="horz" pos="515" userDrawn="1">
          <p15:clr>
            <a:srgbClr val="BAE3F7"/>
          </p15:clr>
        </p15:guide>
        <p15:guide id="68" orient="horz" pos="637" userDrawn="1">
          <p15:clr>
            <a:srgbClr val="BAE3F7"/>
          </p15:clr>
        </p15:guide>
        <p15:guide id="69" orient="horz" pos="759" userDrawn="1">
          <p15:clr>
            <a:srgbClr val="BAE3F7"/>
          </p15:clr>
        </p15:guide>
        <p15:guide id="70" orient="horz" pos="881" userDrawn="1">
          <p15:clr>
            <a:srgbClr val="BAE3F7"/>
          </p15:clr>
        </p15:guide>
        <p15:guide id="71" orient="horz" pos="1002" userDrawn="1">
          <p15:clr>
            <a:srgbClr val="BAE3F7"/>
          </p15:clr>
        </p15:guide>
        <p15:guide id="72" orient="horz" pos="1124" userDrawn="1">
          <p15:clr>
            <a:srgbClr val="BAE3F7"/>
          </p15:clr>
        </p15:guide>
        <p15:guide id="73" orient="horz" pos="1246" userDrawn="1">
          <p15:clr>
            <a:srgbClr val="BAE3F7"/>
          </p15:clr>
        </p15:guide>
        <p15:guide id="74" orient="horz" pos="1368" userDrawn="1">
          <p15:clr>
            <a:srgbClr val="BAE3F7"/>
          </p15:clr>
        </p15:guide>
        <p15:guide id="75" orient="horz" pos="1490" userDrawn="1">
          <p15:clr>
            <a:srgbClr val="BAE3F7"/>
          </p15:clr>
        </p15:guide>
        <p15:guide id="76" orient="horz" pos="1611" userDrawn="1">
          <p15:clr>
            <a:srgbClr val="BAE3F7"/>
          </p15:clr>
        </p15:guide>
        <p15:guide id="77" orient="horz" pos="1733" userDrawn="1">
          <p15:clr>
            <a:srgbClr val="BAE3F7"/>
          </p15:clr>
        </p15:guide>
        <p15:guide id="78" orient="horz" pos="1855" userDrawn="1">
          <p15:clr>
            <a:srgbClr val="BAE3F7"/>
          </p15:clr>
        </p15:guide>
        <p15:guide id="79" orient="horz" pos="1977" userDrawn="1">
          <p15:clr>
            <a:srgbClr val="BAE3F7"/>
          </p15:clr>
        </p15:guide>
        <p15:guide id="80" orient="horz" pos="2099" userDrawn="1">
          <p15:clr>
            <a:srgbClr val="BAE3F7"/>
          </p15:clr>
        </p15:guide>
        <p15:guide id="81" orient="horz" pos="2220" userDrawn="1">
          <p15:clr>
            <a:srgbClr val="BAE3F7"/>
          </p15:clr>
        </p15:guide>
        <p15:guide id="82" orient="horz" pos="2342" userDrawn="1">
          <p15:clr>
            <a:srgbClr val="BAE3F7"/>
          </p15:clr>
        </p15:guide>
        <p15:guide id="83" orient="horz" pos="2464" userDrawn="1">
          <p15:clr>
            <a:srgbClr val="BAE3F7"/>
          </p15:clr>
        </p15:guide>
        <p15:guide id="84" orient="horz" pos="2586" userDrawn="1">
          <p15:clr>
            <a:srgbClr val="BAE3F7"/>
          </p15:clr>
        </p15:guide>
        <p15:guide id="85" orient="horz" pos="2708" userDrawn="1">
          <p15:clr>
            <a:srgbClr val="BAE3F7"/>
          </p15:clr>
        </p15:guide>
        <p15:guide id="86" orient="horz" pos="2829" userDrawn="1">
          <p15:clr>
            <a:srgbClr val="BAE3F7"/>
          </p15:clr>
        </p15:guide>
        <p15:guide id="87" orient="horz" pos="2951" userDrawn="1">
          <p15:clr>
            <a:srgbClr val="BAE3F7"/>
          </p15:clr>
        </p15:guide>
        <p15:guide id="88" orient="horz" pos="3073" userDrawn="1">
          <p15:clr>
            <a:srgbClr val="BAE3F7"/>
          </p15:clr>
        </p15:guide>
        <p15:guide id="89" orient="horz" pos="3195" userDrawn="1">
          <p15:clr>
            <a:srgbClr val="BAE3F7"/>
          </p15:clr>
        </p15:guide>
        <p15:guide id="90" orient="horz" pos="3317" userDrawn="1">
          <p15:clr>
            <a:srgbClr val="BAE3F7"/>
          </p15:clr>
        </p15:guide>
        <p15:guide id="91" orient="horz" pos="3438" userDrawn="1">
          <p15:clr>
            <a:srgbClr val="BAE3F7"/>
          </p15:clr>
        </p15:guide>
        <p15:guide id="92" orient="horz" pos="3560" userDrawn="1">
          <p15:clr>
            <a:srgbClr val="BAE3F7"/>
          </p15:clr>
        </p15:guide>
        <p15:guide id="93" orient="horz" pos="3682" userDrawn="1">
          <p15:clr>
            <a:srgbClr val="BAE3F7"/>
          </p15:clr>
        </p15:guide>
        <p15:guide id="94" orient="horz" pos="3804" userDrawn="1">
          <p15:clr>
            <a:srgbClr val="BAE3F7"/>
          </p15:clr>
        </p15:guide>
        <p15:guide id="95" orient="horz" pos="3926" userDrawn="1">
          <p15:clr>
            <a:srgbClr val="BAE3F7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41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14">
            <a:extLst>
              <a:ext uri="{FF2B5EF4-FFF2-40B4-BE49-F238E27FC236}">
                <a16:creationId xmlns:a16="http://schemas.microsoft.com/office/drawing/2014/main" id="{6762F9FA-6D4B-4743-AA23-960928C44F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2619" y="982591"/>
            <a:ext cx="9616256" cy="246221"/>
          </a:xfrm>
        </p:spPr>
        <p:txBody>
          <a:bodyPr/>
          <a:lstStyle/>
          <a:p>
            <a:r>
              <a:rPr lang="ru-RU" dirty="0"/>
              <a:t>Сдать до 15.03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8CF3B8A6-8576-4178-B7F8-FF94614C61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6389" y="1389980"/>
            <a:ext cx="6373294" cy="1292662"/>
          </a:xfrm>
        </p:spPr>
        <p:txBody>
          <a:bodyPr/>
          <a:lstStyle/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Отрисовать </a:t>
            </a:r>
            <a:r>
              <a:rPr lang="en-US" dirty="0"/>
              <a:t>BPMN </a:t>
            </a:r>
            <a:r>
              <a:rPr lang="ru-RU" dirty="0"/>
              <a:t>и </a:t>
            </a:r>
            <a:r>
              <a:rPr lang="en-US" dirty="0"/>
              <a:t>Use Case </a:t>
            </a:r>
            <a:r>
              <a:rPr lang="ru-RU" dirty="0"/>
              <a:t>диаграммы</a:t>
            </a:r>
            <a:br>
              <a:rPr lang="ru-RU" dirty="0"/>
            </a:br>
            <a:r>
              <a:rPr lang="ru-RU" b="1" dirty="0"/>
              <a:t>Ограничения</a:t>
            </a:r>
            <a:r>
              <a:rPr lang="ru-RU" dirty="0"/>
              <a:t>:</a:t>
            </a:r>
            <a:br>
              <a:rPr lang="ru-RU" dirty="0"/>
            </a:br>
            <a:r>
              <a:rPr lang="en-US" dirty="0"/>
              <a:t>BPMN </a:t>
            </a:r>
            <a:r>
              <a:rPr lang="ru-RU" dirty="0"/>
              <a:t>от 2 до 4 пулов, в каждом от 2 до 4 лайнов, использовать передачу сообщений между процессами, использовать хотя бы одно промежуточное событие;</a:t>
            </a:r>
            <a:br>
              <a:rPr lang="ru-RU" dirty="0"/>
            </a:br>
            <a:r>
              <a:rPr lang="en-US" dirty="0"/>
              <a:t>Use Case </a:t>
            </a:r>
            <a:r>
              <a:rPr lang="ru-RU" dirty="0"/>
              <a:t>от 3 до 5 </a:t>
            </a:r>
            <a:r>
              <a:rPr lang="ru-RU" dirty="0" err="1"/>
              <a:t>акторов</a:t>
            </a:r>
            <a:r>
              <a:rPr lang="ru-RU" dirty="0"/>
              <a:t>, использовать все 3 вида связей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9532A84D-1814-46F1-88B7-5B35F4634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8565"/>
          </a:xfrm>
        </p:spPr>
        <p:txBody>
          <a:bodyPr/>
          <a:lstStyle/>
          <a:p>
            <a:r>
              <a:rPr lang="ru-RU" dirty="0"/>
              <a:t>Д. З.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A54EAC-9B32-83C9-95FB-0B0B86B54CD8}"/>
              </a:ext>
            </a:extLst>
          </p:cNvPr>
          <p:cNvSpPr txBox="1"/>
          <p:nvPr/>
        </p:nvSpPr>
        <p:spPr>
          <a:xfrm>
            <a:off x="11653736" y="63229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008128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4283252-8432-4581-8DDA-04CE43E260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2913" y="1503213"/>
            <a:ext cx="5653087" cy="1046440"/>
          </a:xfrm>
        </p:spPr>
        <p:txBody>
          <a:bodyPr/>
          <a:lstStyle/>
          <a:p>
            <a:pPr marL="288000" indent="-288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BPMN</a:t>
            </a:r>
          </a:p>
          <a:p>
            <a:pPr marL="288000" indent="-288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UML</a:t>
            </a:r>
          </a:p>
          <a:p>
            <a:pPr marL="288000" indent="-288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Use Case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0009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81B32D5-B57D-4F7F-8634-37BC09436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en-US" dirty="0"/>
              <a:t>UML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70BDF4-22FA-E8D5-84D0-0C5E464C81F5}"/>
              </a:ext>
            </a:extLst>
          </p:cNvPr>
          <p:cNvSpPr txBox="1"/>
          <p:nvPr/>
        </p:nvSpPr>
        <p:spPr>
          <a:xfrm>
            <a:off x="11653736" y="63229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4" name="Прямоугольник: скругленные углы 12">
            <a:extLst>
              <a:ext uri="{FF2B5EF4-FFF2-40B4-BE49-F238E27FC236}">
                <a16:creationId xmlns:a16="http://schemas.microsoft.com/office/drawing/2014/main" id="{0BA4AF08-7407-1443-5B7D-80E6E9E4A418}"/>
              </a:ext>
            </a:extLst>
          </p:cNvPr>
          <p:cNvSpPr/>
          <p:nvPr/>
        </p:nvSpPr>
        <p:spPr>
          <a:xfrm>
            <a:off x="432619" y="1533552"/>
            <a:ext cx="5100673" cy="3309381"/>
          </a:xfrm>
          <a:prstGeom prst="roundRect">
            <a:avLst>
              <a:gd name="adj" fmla="val 9844"/>
            </a:avLst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300"/>
              </a:spcAft>
            </a:pPr>
            <a:r>
              <a:rPr lang="ru-RU" sz="1600" dirty="0">
                <a:solidFill>
                  <a:schemeClr val="bg2"/>
                </a:solidFill>
                <a:latin typeface="+mj-lt"/>
              </a:rPr>
              <a:t>Структурные: 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описывают структуру устройства и взаимодействия систем и компонентов</a:t>
            </a:r>
            <a:endParaRPr lang="en-US" sz="1600" dirty="0">
              <a:solidFill>
                <a:schemeClr val="tx1"/>
              </a:solidFill>
              <a:latin typeface="+mj-lt"/>
            </a:endParaRPr>
          </a:p>
          <a:p>
            <a:pPr>
              <a:spcAft>
                <a:spcPts val="300"/>
              </a:spcAft>
            </a:pPr>
            <a:endParaRPr lang="ru-RU" sz="1600" dirty="0">
              <a:solidFill>
                <a:schemeClr val="bg2"/>
              </a:solidFill>
              <a:latin typeface="+mj-lt"/>
            </a:endParaRPr>
          </a:p>
          <a:p>
            <a:pPr marL="285750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dirty="0">
                <a:solidFill>
                  <a:schemeClr val="tx1"/>
                </a:solidFill>
                <a:latin typeface="+mj-lt"/>
              </a:rPr>
              <a:t>Классов</a:t>
            </a:r>
          </a:p>
          <a:p>
            <a:pPr marL="285750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dirty="0">
                <a:solidFill>
                  <a:schemeClr val="tx1"/>
                </a:solidFill>
                <a:latin typeface="+mj-lt"/>
              </a:rPr>
              <a:t>Компонентов:</a:t>
            </a:r>
          </a:p>
          <a:p>
            <a:pPr marL="742950" lvl="1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dirty="0">
                <a:solidFill>
                  <a:schemeClr val="tx1"/>
                </a:solidFill>
                <a:latin typeface="+mj-lt"/>
              </a:rPr>
              <a:t>Композитных структур</a:t>
            </a:r>
          </a:p>
          <a:p>
            <a:pPr marL="742950" lvl="1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dirty="0">
                <a:solidFill>
                  <a:schemeClr val="tx1"/>
                </a:solidFill>
                <a:latin typeface="+mj-lt"/>
              </a:rPr>
              <a:t>Развертывания</a:t>
            </a:r>
          </a:p>
          <a:p>
            <a:pPr marL="742950" lvl="1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dirty="0">
                <a:solidFill>
                  <a:schemeClr val="tx1"/>
                </a:solidFill>
                <a:latin typeface="+mj-lt"/>
              </a:rPr>
              <a:t>Пакетов</a:t>
            </a:r>
          </a:p>
          <a:p>
            <a:pPr marL="285750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dirty="0">
                <a:solidFill>
                  <a:schemeClr val="tx1"/>
                </a:solidFill>
                <a:latin typeface="+mj-lt"/>
              </a:rPr>
              <a:t>Объектов</a:t>
            </a:r>
          </a:p>
          <a:p>
            <a:pPr>
              <a:spcAft>
                <a:spcPts val="300"/>
              </a:spcAft>
            </a:pPr>
            <a:endParaRPr lang="ru-RU" sz="1400" dirty="0">
              <a:solidFill>
                <a:schemeClr val="tx1"/>
              </a:solidFill>
            </a:endParaRPr>
          </a:p>
          <a:p>
            <a:pPr algn="ctr">
              <a:spcAft>
                <a:spcPts val="300"/>
              </a:spcAft>
            </a:pPr>
            <a:endParaRPr lang="ru-RU" sz="1400" kern="0" dirty="0">
              <a:solidFill>
                <a:srgbClr val="000000"/>
              </a:solidFill>
              <a:latin typeface="ALS Hauss"/>
            </a:endParaRPr>
          </a:p>
        </p:txBody>
      </p:sp>
      <p:sp>
        <p:nvSpPr>
          <p:cNvPr id="5" name="Прямоугольник: скругленные углы 12">
            <a:extLst>
              <a:ext uri="{FF2B5EF4-FFF2-40B4-BE49-F238E27FC236}">
                <a16:creationId xmlns:a16="http://schemas.microsoft.com/office/drawing/2014/main" id="{2DA3C24F-8810-746E-F231-1173165785F9}"/>
              </a:ext>
            </a:extLst>
          </p:cNvPr>
          <p:cNvSpPr/>
          <p:nvPr/>
        </p:nvSpPr>
        <p:spPr>
          <a:xfrm>
            <a:off x="1601766" y="10165892"/>
            <a:ext cx="2403260" cy="1194700"/>
          </a:xfrm>
          <a:prstGeom prst="roundRect">
            <a:avLst>
              <a:gd name="adj" fmla="val 9844"/>
            </a:avLst>
          </a:prstGeom>
          <a:solidFill>
            <a:schemeClr val="bg2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300"/>
              </a:spcAft>
            </a:pPr>
            <a:r>
              <a:rPr lang="ru-RU" sz="1600" dirty="0">
                <a:solidFill>
                  <a:schemeClr val="bg2"/>
                </a:solidFill>
                <a:latin typeface="+mj-lt"/>
              </a:rPr>
              <a:t>Заголовок </a:t>
            </a:r>
          </a:p>
          <a:p>
            <a:pPr>
              <a:spcAft>
                <a:spcPts val="300"/>
              </a:spcAft>
            </a:pPr>
            <a:r>
              <a:rPr lang="ru-RU" sz="1400" dirty="0">
                <a:solidFill>
                  <a:schemeClr val="tx1"/>
                </a:solidFill>
              </a:rPr>
              <a:t>Тест</a:t>
            </a:r>
          </a:p>
          <a:p>
            <a:pPr algn="ctr">
              <a:spcAft>
                <a:spcPts val="300"/>
              </a:spcAft>
            </a:pPr>
            <a:endParaRPr lang="ru-RU" sz="1400" kern="0" dirty="0">
              <a:solidFill>
                <a:srgbClr val="000000"/>
              </a:solidFill>
              <a:latin typeface="ALS Hauss"/>
            </a:endParaRPr>
          </a:p>
        </p:txBody>
      </p:sp>
      <p:sp>
        <p:nvSpPr>
          <p:cNvPr id="8" name="Прямоугольник: скругленные углы 12">
            <a:extLst>
              <a:ext uri="{FF2B5EF4-FFF2-40B4-BE49-F238E27FC236}">
                <a16:creationId xmlns:a16="http://schemas.microsoft.com/office/drawing/2014/main" id="{6579A519-0282-0DBC-DE39-62AB9AD9936F}"/>
              </a:ext>
            </a:extLst>
          </p:cNvPr>
          <p:cNvSpPr/>
          <p:nvPr/>
        </p:nvSpPr>
        <p:spPr>
          <a:xfrm>
            <a:off x="6162072" y="1533552"/>
            <a:ext cx="5100673" cy="3309381"/>
          </a:xfrm>
          <a:prstGeom prst="roundRect">
            <a:avLst>
              <a:gd name="adj" fmla="val 9844"/>
            </a:avLst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300"/>
              </a:spcAft>
            </a:pPr>
            <a:r>
              <a:rPr lang="ru-RU" sz="1600" dirty="0">
                <a:solidFill>
                  <a:schemeClr val="bg2"/>
                </a:solidFill>
                <a:latin typeface="+mj-lt"/>
              </a:rPr>
              <a:t>Поведенческие: 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описывают процессы взаимодействия</a:t>
            </a:r>
            <a:endParaRPr lang="en-US" sz="1600" dirty="0">
              <a:solidFill>
                <a:schemeClr val="tx1"/>
              </a:solidFill>
              <a:latin typeface="+mj-lt"/>
            </a:endParaRPr>
          </a:p>
          <a:p>
            <a:pPr>
              <a:spcAft>
                <a:spcPts val="300"/>
              </a:spcAft>
            </a:pPr>
            <a:endParaRPr lang="ru-RU" sz="1600" dirty="0">
              <a:solidFill>
                <a:schemeClr val="bg2"/>
              </a:solidFill>
              <a:latin typeface="+mj-lt"/>
            </a:endParaRPr>
          </a:p>
          <a:p>
            <a:pPr marL="285750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dirty="0">
                <a:solidFill>
                  <a:schemeClr val="tx1"/>
                </a:solidFill>
                <a:latin typeface="+mj-lt"/>
              </a:rPr>
              <a:t>Активностей</a:t>
            </a:r>
          </a:p>
          <a:p>
            <a:pPr marL="285750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dirty="0">
                <a:solidFill>
                  <a:schemeClr val="bg2"/>
                </a:solidFill>
                <a:latin typeface="+mj-lt"/>
              </a:rPr>
              <a:t>Вариантов использования</a:t>
            </a:r>
          </a:p>
          <a:p>
            <a:pPr marL="285750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dirty="0">
                <a:solidFill>
                  <a:schemeClr val="bg2"/>
                </a:solidFill>
                <a:latin typeface="+mj-lt"/>
              </a:rPr>
              <a:t>Состояний</a:t>
            </a:r>
          </a:p>
          <a:p>
            <a:pPr marL="285750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dirty="0">
                <a:solidFill>
                  <a:schemeClr val="tx1"/>
                </a:solidFill>
                <a:latin typeface="+mj-lt"/>
              </a:rPr>
              <a:t>Взаимодействий:</a:t>
            </a:r>
          </a:p>
          <a:p>
            <a:pPr marL="742950" lvl="1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kern="0" dirty="0">
                <a:solidFill>
                  <a:schemeClr val="bg2"/>
                </a:solidFill>
                <a:latin typeface="+mj-lt"/>
              </a:rPr>
              <a:t>Последовательности</a:t>
            </a:r>
          </a:p>
          <a:p>
            <a:pPr marL="742950" lvl="1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kern="0" dirty="0">
                <a:solidFill>
                  <a:schemeClr val="tx1"/>
                </a:solidFill>
                <a:latin typeface="+mj-lt"/>
              </a:rPr>
              <a:t>Схем взаимодействия</a:t>
            </a:r>
          </a:p>
          <a:p>
            <a:pPr marL="742950" lvl="1" indent="-285750">
              <a:spcAft>
                <a:spcPts val="300"/>
              </a:spcAft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sz="1600" kern="0" dirty="0">
                <a:solidFill>
                  <a:schemeClr val="tx1"/>
                </a:solidFill>
                <a:latin typeface="+mj-lt"/>
              </a:rPr>
              <a:t>Коммуникаций</a:t>
            </a:r>
          </a:p>
        </p:txBody>
      </p:sp>
    </p:spTree>
    <p:extLst>
      <p:ext uri="{BB962C8B-B14F-4D97-AF65-F5344CB8AC3E}">
        <p14:creationId xmlns:p14="http://schemas.microsoft.com/office/powerpoint/2010/main" val="3821530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BB9957C9-5681-4DB3-9405-68C57593E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8565"/>
          </a:xfrm>
        </p:spPr>
        <p:txBody>
          <a:bodyPr/>
          <a:lstStyle/>
          <a:p>
            <a:r>
              <a:rPr lang="en-US" dirty="0"/>
              <a:t>Use Case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A2CC2D-8815-6237-BF27-AB29D6032243}"/>
              </a:ext>
            </a:extLst>
          </p:cNvPr>
          <p:cNvSpPr txBox="1"/>
          <p:nvPr/>
        </p:nvSpPr>
        <p:spPr>
          <a:xfrm>
            <a:off x="431801" y="1947333"/>
            <a:ext cx="101515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Описывает какой функционал доступен пользователю в зависимости от его роли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Может быть много пользователей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Могут быть функции, доступные нескольким пользователям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Основные элементы: </a:t>
            </a:r>
            <a:r>
              <a:rPr lang="ru-RU" dirty="0" err="1"/>
              <a:t>акторы</a:t>
            </a:r>
            <a:r>
              <a:rPr lang="ru-RU" dirty="0"/>
              <a:t>, действия и типы связей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00FF69-EFAA-36BC-9ACC-9BD365717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0325" y="1982236"/>
            <a:ext cx="2197100" cy="34417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D81FB98-C680-38D9-5C31-28AE6AA1D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908" y="4233033"/>
            <a:ext cx="2402417" cy="1356031"/>
          </a:xfrm>
          <a:prstGeom prst="rect">
            <a:avLst/>
          </a:prstGeom>
        </p:spPr>
      </p:pic>
      <p:sp>
        <p:nvSpPr>
          <p:cNvPr id="10" name="Текст 9">
            <a:extLst>
              <a:ext uri="{FF2B5EF4-FFF2-40B4-BE49-F238E27FC236}">
                <a16:creationId xmlns:a16="http://schemas.microsoft.com/office/drawing/2014/main" id="{921F4CF9-81EC-17C9-09E4-C4B2E9EC26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5B8C43-5909-580A-4B78-A21C5283DC1E}"/>
              </a:ext>
            </a:extLst>
          </p:cNvPr>
          <p:cNvSpPr txBox="1"/>
          <p:nvPr/>
        </p:nvSpPr>
        <p:spPr>
          <a:xfrm>
            <a:off x="11653736" y="63229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2</a:t>
            </a:r>
            <a:endParaRPr lang="ru-RU" dirty="0">
              <a:solidFill>
                <a:schemeClr val="bg2"/>
              </a:solidFill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708B2DA9-76AA-9B25-FE2E-0A31A2455401}"/>
              </a:ext>
            </a:extLst>
          </p:cNvPr>
          <p:cNvCxnSpPr>
            <a:cxnSpLocks/>
          </p:cNvCxnSpPr>
          <p:nvPr/>
        </p:nvCxnSpPr>
        <p:spPr>
          <a:xfrm flipH="1">
            <a:off x="8199783" y="3687416"/>
            <a:ext cx="1192695" cy="864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814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>
            <a:extLst>
              <a:ext uri="{FF2B5EF4-FFF2-40B4-BE49-F238E27FC236}">
                <a16:creationId xmlns:a16="http://schemas.microsoft.com/office/drawing/2014/main" id="{D71596D5-0962-4878-9465-C2777A8ED0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2619" y="993834"/>
            <a:ext cx="9616256" cy="246221"/>
          </a:xfrm>
        </p:spPr>
        <p:txBody>
          <a:bodyPr/>
          <a:lstStyle/>
          <a:p>
            <a:r>
              <a:rPr lang="ru-RU" dirty="0"/>
              <a:t>Обобщение, включение и расширение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662C9267-ADCD-441E-9C46-17E05F13E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2619" y="1589387"/>
            <a:ext cx="6916448" cy="723275"/>
          </a:xfrm>
        </p:spPr>
        <p:txBody>
          <a:bodyPr/>
          <a:lstStyle/>
          <a:p>
            <a:r>
              <a:rPr lang="ru-RU" dirty="0">
                <a:solidFill>
                  <a:schemeClr val="bg2"/>
                </a:solidFill>
              </a:rPr>
              <a:t>Обобщение</a:t>
            </a:r>
            <a:r>
              <a:rPr lang="ru-RU" dirty="0"/>
              <a:t> – объединяет действия или роли пользователей</a:t>
            </a:r>
          </a:p>
          <a:p>
            <a:r>
              <a:rPr lang="ru-RU" dirty="0"/>
              <a:t>В данном примере в качестве пользователя может быть ФЛ или ЮЛ, а просмотр истории заказов или личных данных сводится к действию работы с ЛК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CE28256-E689-490B-A8E7-BF20FBA315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2619" y="3216166"/>
            <a:ext cx="6916448" cy="723275"/>
          </a:xfrm>
        </p:spPr>
        <p:txBody>
          <a:bodyPr/>
          <a:lstStyle/>
          <a:p>
            <a:r>
              <a:rPr lang="ru-RU" dirty="0">
                <a:solidFill>
                  <a:schemeClr val="bg2"/>
                </a:solidFill>
              </a:rPr>
              <a:t>Включение</a:t>
            </a:r>
            <a:r>
              <a:rPr lang="ru-RU" dirty="0"/>
              <a:t> – показывает, какие действия включены в другое действие</a:t>
            </a:r>
          </a:p>
          <a:p>
            <a:r>
              <a:rPr lang="ru-RU" dirty="0"/>
              <a:t>В данном примере действие сделать заказ включает в себя выбор товаров и указание параметров доставки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31FED9FA-5008-4810-9F65-514C7AF040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2618" y="4894600"/>
            <a:ext cx="7057039" cy="723275"/>
          </a:xfrm>
        </p:spPr>
        <p:txBody>
          <a:bodyPr/>
          <a:lstStyle/>
          <a:p>
            <a:r>
              <a:rPr lang="ru-RU" dirty="0">
                <a:solidFill>
                  <a:schemeClr val="bg2"/>
                </a:solidFill>
              </a:rPr>
              <a:t>Расширение</a:t>
            </a:r>
            <a:r>
              <a:rPr lang="ru-RU" dirty="0"/>
              <a:t> – показывает, какие сопутствующие действия могут быть</a:t>
            </a:r>
          </a:p>
          <a:p>
            <a:r>
              <a:rPr lang="ru-RU" dirty="0"/>
              <a:t>В данном примере действие «оставить отзыв» расширяется возможностью прикрепить фото или файл с чеком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59F24A0A-C16C-4264-BCAF-2E46C7295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8565"/>
          </a:xfrm>
        </p:spPr>
        <p:txBody>
          <a:bodyPr/>
          <a:lstStyle/>
          <a:p>
            <a:r>
              <a:rPr lang="en-US" dirty="0"/>
              <a:t>Use Case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2AB30B4-6E78-7B11-E195-CEE4EE777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9657" y="1388504"/>
            <a:ext cx="4392008" cy="1543857"/>
          </a:xfrm>
          <a:prstGeom prst="rect">
            <a:avLst/>
          </a:prstGeom>
        </p:spPr>
      </p:pic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FB38CBB7-FBDE-F1E6-18F9-38D9154E02E0}"/>
              </a:ext>
            </a:extLst>
          </p:cNvPr>
          <p:cNvCxnSpPr>
            <a:cxnSpLocks/>
          </p:cNvCxnSpPr>
          <p:nvPr/>
        </p:nvCxnSpPr>
        <p:spPr>
          <a:xfrm>
            <a:off x="432619" y="2856809"/>
            <a:ext cx="11216695" cy="0"/>
          </a:xfrm>
          <a:prstGeom prst="straightConnector1">
            <a:avLst/>
          </a:prstGeom>
          <a:ln w="19050">
            <a:solidFill>
              <a:schemeClr val="accent3"/>
            </a:solidFill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BACB319-98E6-4E66-F567-F8906EE2C3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6633" y="2932361"/>
            <a:ext cx="2676366" cy="1167767"/>
          </a:xfrm>
          <a:prstGeom prst="rect">
            <a:avLst/>
          </a:prstGeom>
        </p:spPr>
      </p:pic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82A7665B-CCCC-1818-2545-3C73E99BD221}"/>
              </a:ext>
            </a:extLst>
          </p:cNvPr>
          <p:cNvCxnSpPr>
            <a:cxnSpLocks/>
          </p:cNvCxnSpPr>
          <p:nvPr/>
        </p:nvCxnSpPr>
        <p:spPr>
          <a:xfrm>
            <a:off x="432618" y="4524742"/>
            <a:ext cx="11216695" cy="0"/>
          </a:xfrm>
          <a:prstGeom prst="straightConnector1">
            <a:avLst/>
          </a:prstGeom>
          <a:ln w="19050">
            <a:solidFill>
              <a:schemeClr val="accent3"/>
            </a:solidFill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8CAEC192-6CDF-6230-906D-7EEB851B15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6633" y="4685429"/>
            <a:ext cx="2898397" cy="134330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FB310B3-B1A9-5DDB-57AC-1B4359DF4DDE}"/>
              </a:ext>
            </a:extLst>
          </p:cNvPr>
          <p:cNvSpPr txBox="1"/>
          <p:nvPr/>
        </p:nvSpPr>
        <p:spPr>
          <a:xfrm>
            <a:off x="11653736" y="63229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3</a:t>
            </a:r>
            <a:endParaRPr lang="ru-RU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520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Текст 15">
            <a:extLst>
              <a:ext uri="{FF2B5EF4-FFF2-40B4-BE49-F238E27FC236}">
                <a16:creationId xmlns:a16="http://schemas.microsoft.com/office/drawing/2014/main" id="{8CF3B8A6-8576-4178-B7F8-FF94614C61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2619" y="1848896"/>
            <a:ext cx="6229438" cy="1815882"/>
          </a:xfrm>
        </p:spPr>
        <p:txBody>
          <a:bodyPr/>
          <a:lstStyle/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Описывает состояния объекта и условия перехода из одного состояния в другое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Моделирование ЖЦ объекта</a:t>
            </a:r>
            <a:br>
              <a:rPr lang="ru-RU" dirty="0"/>
            </a:br>
            <a:r>
              <a:rPr lang="ru-RU" dirty="0"/>
              <a:t>(на примере – накладной)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Описывает состояние одного объекта, а не процесса целиком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9532A84D-1814-46F1-88B7-5B35F4634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8565"/>
          </a:xfrm>
        </p:spPr>
        <p:txBody>
          <a:bodyPr/>
          <a:lstStyle/>
          <a:p>
            <a:r>
              <a:rPr lang="ru-RU" dirty="0"/>
              <a:t>Состояний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E6669D-BC9C-D054-10D5-39492FF18F39}"/>
              </a:ext>
            </a:extLst>
          </p:cNvPr>
          <p:cNvSpPr txBox="1"/>
          <p:nvPr/>
        </p:nvSpPr>
        <p:spPr>
          <a:xfrm>
            <a:off x="11653736" y="63229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4</a:t>
            </a:r>
            <a:endParaRPr lang="ru-RU" dirty="0">
              <a:solidFill>
                <a:schemeClr val="bg2"/>
              </a:solidFill>
            </a:endParaRPr>
          </a:p>
        </p:txBody>
      </p:sp>
      <p:pic>
        <p:nvPicPr>
          <p:cNvPr id="1026" name="Picture 2" descr="Пример">
            <a:extLst>
              <a:ext uri="{FF2B5EF4-FFF2-40B4-BE49-F238E27FC236}">
                <a16:creationId xmlns:a16="http://schemas.microsoft.com/office/drawing/2014/main" id="{0E3282E5-5257-0D1C-C45E-BD71BFBBC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143" y="1848897"/>
            <a:ext cx="3520132" cy="352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258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Текст 15">
            <a:extLst>
              <a:ext uri="{FF2B5EF4-FFF2-40B4-BE49-F238E27FC236}">
                <a16:creationId xmlns:a16="http://schemas.microsoft.com/office/drawing/2014/main" id="{8CF3B8A6-8576-4178-B7F8-FF94614C61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2619" y="2010577"/>
            <a:ext cx="5663381" cy="2400657"/>
          </a:xfrm>
        </p:spPr>
        <p:txBody>
          <a:bodyPr/>
          <a:lstStyle/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Диаграмма состоит из объектов, сообщений и результатов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На диаграмме может быть </a:t>
            </a:r>
            <a:r>
              <a:rPr lang="ru-RU" dirty="0" err="1"/>
              <a:t>актор</a:t>
            </a:r>
            <a:r>
              <a:rPr lang="ru-RU" dirty="0"/>
              <a:t> – как один из объектов, участвующих в процессе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Сообщения часто названия запросов, которыми обмениваются объекты (сервисы, подсистемы)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en-US" dirty="0"/>
              <a:t>alt, par, </a:t>
            </a:r>
            <a:r>
              <a:rPr lang="ru-RU" dirty="0"/>
              <a:t>блоки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9532A84D-1814-46F1-88B7-5B35F4634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8565"/>
          </a:xfrm>
        </p:spPr>
        <p:txBody>
          <a:bodyPr/>
          <a:lstStyle/>
          <a:p>
            <a:r>
              <a:rPr lang="ru-RU" dirty="0"/>
              <a:t>Последовательности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9A1A5B-01D6-2AF4-E3B3-FD997C3E331A}"/>
              </a:ext>
            </a:extLst>
          </p:cNvPr>
          <p:cNvSpPr txBox="1"/>
          <p:nvPr/>
        </p:nvSpPr>
        <p:spPr>
          <a:xfrm>
            <a:off x="11653736" y="63229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5</a:t>
            </a:r>
            <a:endParaRPr lang="ru-RU" dirty="0">
              <a:solidFill>
                <a:schemeClr val="bg2"/>
              </a:solidFill>
            </a:endParaRPr>
          </a:p>
        </p:txBody>
      </p:sp>
      <p:pic>
        <p:nvPicPr>
          <p:cNvPr id="2050" name="Picture 2" descr="Пример">
            <a:extLst>
              <a:ext uri="{FF2B5EF4-FFF2-40B4-BE49-F238E27FC236}">
                <a16:creationId xmlns:a16="http://schemas.microsoft.com/office/drawing/2014/main" id="{76FBCFF4-AEC6-AC51-EBCF-31F8F9F190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071" y="1641245"/>
            <a:ext cx="5427310" cy="252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0780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14">
            <a:extLst>
              <a:ext uri="{FF2B5EF4-FFF2-40B4-BE49-F238E27FC236}">
                <a16:creationId xmlns:a16="http://schemas.microsoft.com/office/drawing/2014/main" id="{6762F9FA-6D4B-4743-AA23-960928C44F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8CF3B8A6-8576-4178-B7F8-FF94614C61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2619" y="1906949"/>
            <a:ext cx="4812043" cy="2677656"/>
          </a:xfrm>
        </p:spPr>
        <p:txBody>
          <a:bodyPr/>
          <a:lstStyle/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Используется для описания БП</a:t>
            </a:r>
            <a:br>
              <a:rPr lang="ru-RU" dirty="0"/>
            </a:b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Это отдельная нотация – в ней есть свои правила, условный синтаксис</a:t>
            </a:r>
            <a:br>
              <a:rPr lang="ru-RU" dirty="0"/>
            </a:b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Исполняемые диаграммы – воспроизводятся по шагам как код, используются для разработки</a:t>
            </a:r>
            <a:br>
              <a:rPr lang="ru-RU" dirty="0"/>
            </a:b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Не исполняемые – используются для описания БП, могут быть в незначительными ошибками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9532A84D-1814-46F1-88B7-5B35F4634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8565"/>
          </a:xfrm>
        </p:spPr>
        <p:txBody>
          <a:bodyPr/>
          <a:lstStyle/>
          <a:p>
            <a:r>
              <a:rPr lang="en-US" dirty="0"/>
              <a:t>BPMN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A54EAC-9B32-83C9-95FB-0B0B86B54CD8}"/>
              </a:ext>
            </a:extLst>
          </p:cNvPr>
          <p:cNvSpPr txBox="1"/>
          <p:nvPr/>
        </p:nvSpPr>
        <p:spPr>
          <a:xfrm>
            <a:off x="11653736" y="63229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6</a:t>
            </a:r>
            <a:endParaRPr lang="ru-RU" dirty="0">
              <a:solidFill>
                <a:schemeClr val="bg2"/>
              </a:solidFill>
            </a:endParaRPr>
          </a:p>
        </p:txBody>
      </p:sp>
      <p:sp>
        <p:nvSpPr>
          <p:cNvPr id="5" name="Текст 15">
            <a:extLst>
              <a:ext uri="{FF2B5EF4-FFF2-40B4-BE49-F238E27FC236}">
                <a16:creationId xmlns:a16="http://schemas.microsoft.com/office/drawing/2014/main" id="{A52BD8BD-4BDD-0543-8E61-C1B653341CB1}"/>
              </a:ext>
            </a:extLst>
          </p:cNvPr>
          <p:cNvSpPr txBox="1">
            <a:spLocks/>
          </p:cNvSpPr>
          <p:nvPr/>
        </p:nvSpPr>
        <p:spPr>
          <a:xfrm>
            <a:off x="5545902" y="1906949"/>
            <a:ext cx="4812043" cy="12818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ALS Hauss" panose="00000500000000000000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В чём рисуем:</a:t>
            </a:r>
          </a:p>
          <a:p>
            <a:pPr marL="742950" lvl="1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en-US" sz="1400" dirty="0" err="1"/>
              <a:t>Draw.io</a:t>
            </a:r>
            <a:endParaRPr lang="en-US" sz="1400" dirty="0"/>
          </a:p>
          <a:p>
            <a:pPr marL="742950" lvl="1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en-US" sz="1400" dirty="0"/>
              <a:t>Bizagi</a:t>
            </a:r>
          </a:p>
          <a:p>
            <a:pPr marL="742950" lvl="1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en-US" sz="1400" dirty="0"/>
              <a:t>Camunda</a:t>
            </a:r>
            <a:endParaRPr lang="ru-RU" sz="1400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9319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14">
            <a:extLst>
              <a:ext uri="{FF2B5EF4-FFF2-40B4-BE49-F238E27FC236}">
                <a16:creationId xmlns:a16="http://schemas.microsoft.com/office/drawing/2014/main" id="{6762F9FA-6D4B-4743-AA23-960928C44F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2619" y="982591"/>
            <a:ext cx="9616256" cy="246221"/>
          </a:xfrm>
        </p:spPr>
        <p:txBody>
          <a:bodyPr/>
          <a:lstStyle/>
          <a:p>
            <a:r>
              <a:rPr lang="ru-RU" dirty="0"/>
              <a:t>Основные элементы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8CF3B8A6-8576-4178-B7F8-FF94614C61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6389" y="1389980"/>
            <a:ext cx="4812043" cy="4955203"/>
          </a:xfrm>
        </p:spPr>
        <p:txBody>
          <a:bodyPr/>
          <a:lstStyle/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Событие – начальные, промежуточные (ошибка, таймер, сообщение), конечные</a:t>
            </a:r>
            <a:endParaRPr lang="en-US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Действие – иначе: задачи, могут быть пользовательскими или системными, атомарными или подпроцессами</a:t>
            </a:r>
            <a:endParaRPr lang="en-US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en-US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Шлюзы – ветвления процесса, логическое И / ИЛИ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en-US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Данные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Пулы – отдельный процесс, может быть несколько</a:t>
            </a:r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endParaRPr lang="ru-RU" dirty="0"/>
          </a:p>
          <a:p>
            <a:pPr marL="285750" indent="-285750">
              <a:buClr>
                <a:schemeClr val="bg2"/>
              </a:buClr>
              <a:buFont typeface="Системный шрифт, обычный"/>
              <a:buChar char="+"/>
            </a:pPr>
            <a:r>
              <a:rPr lang="ru-RU" dirty="0"/>
              <a:t>Лайны – составляющие процесса: часто отдельная роль, может быть несколько</a:t>
            </a:r>
          </a:p>
          <a:p>
            <a:pPr>
              <a:buClr>
                <a:schemeClr val="bg2"/>
              </a:buClr>
            </a:pPr>
            <a:endParaRPr lang="ru-RU" dirty="0"/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9532A84D-1814-46F1-88B7-5B35F4634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8565"/>
          </a:xfrm>
        </p:spPr>
        <p:txBody>
          <a:bodyPr/>
          <a:lstStyle/>
          <a:p>
            <a:r>
              <a:rPr lang="en-US" dirty="0"/>
              <a:t>BPMN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A54EAC-9B32-83C9-95FB-0B0B86B54CD8}"/>
              </a:ext>
            </a:extLst>
          </p:cNvPr>
          <p:cNvSpPr txBox="1"/>
          <p:nvPr/>
        </p:nvSpPr>
        <p:spPr>
          <a:xfrm>
            <a:off x="11653736" y="63229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/>
                </a:solidFill>
              </a:rPr>
              <a:t>7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A386FD5-B022-732E-0325-A32612FDC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503" y="1160360"/>
            <a:ext cx="622300" cy="6159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89EDF9B-9F05-8B7A-4072-051114FCD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6804" y="1160360"/>
            <a:ext cx="622300" cy="6159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5EE41DE-EB80-D5C7-8E6E-0FBBBC7D3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104" y="1143559"/>
            <a:ext cx="622300" cy="61595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0AEF4FF-0384-493E-228D-4247F62AB5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1404" y="1143559"/>
            <a:ext cx="622301" cy="6159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22E1085-17B5-21D9-F42C-565E80FD9D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9425" y="2055582"/>
            <a:ext cx="1073150" cy="76835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42E3352-2CA6-EC07-ED72-6DCA1EE164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0555" y="2055582"/>
            <a:ext cx="1073150" cy="7683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D4882A1-F289-A5D3-4C12-8CE6EDC563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94503" y="2946687"/>
            <a:ext cx="1221802" cy="61595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50955DB-86A3-A41A-4A52-3B47FAF521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78426" y="2946687"/>
            <a:ext cx="1221802" cy="6159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97EEEE6-08B3-7F21-78C9-CF8999F58E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94503" y="3814143"/>
            <a:ext cx="569957" cy="81040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877957A-F848-7A40-43FE-A62199D837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31078" y="3814143"/>
            <a:ext cx="639483" cy="529572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2940474-4266-E868-ABED-8EFE7C4D30C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94503" y="4830196"/>
            <a:ext cx="3802155" cy="155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397952"/>
      </p:ext>
    </p:extLst>
  </p:cSld>
  <p:clrMapOvr>
    <a:masterClrMapping/>
  </p:clrMapOvr>
</p:sld>
</file>

<file path=ppt/theme/theme1.xml><?xml version="1.0" encoding="utf-8"?>
<a:theme xmlns:a="http://schemas.openxmlformats.org/drawingml/2006/main" name="Основной шаблон Т1">
  <a:themeElements>
    <a:clrScheme name="Т1">
      <a:dk1>
        <a:srgbClr val="353535"/>
      </a:dk1>
      <a:lt1>
        <a:srgbClr val="FFFFFF"/>
      </a:lt1>
      <a:dk2>
        <a:srgbClr val="00AAE6"/>
      </a:dk2>
      <a:lt2>
        <a:srgbClr val="00AAE6"/>
      </a:lt2>
      <a:accent1>
        <a:srgbClr val="00AAE6"/>
      </a:accent1>
      <a:accent2>
        <a:srgbClr val="005AAA"/>
      </a:accent2>
      <a:accent3>
        <a:srgbClr val="C4C4C4"/>
      </a:accent3>
      <a:accent4>
        <a:srgbClr val="353535"/>
      </a:accent4>
      <a:accent5>
        <a:srgbClr val="11E9BA"/>
      </a:accent5>
      <a:accent6>
        <a:srgbClr val="1ECAE4"/>
      </a:accent6>
      <a:hlink>
        <a:srgbClr val="00AAE6"/>
      </a:hlink>
      <a:folHlink>
        <a:srgbClr val="005AAA"/>
      </a:folHlink>
    </a:clrScheme>
    <a:fontScheme name="Т1 Standart">
      <a:majorFont>
        <a:latin typeface="ALS Hauss Bold"/>
        <a:ea typeface=""/>
        <a:cs typeface=""/>
      </a:majorFont>
      <a:minorFont>
        <a:latin typeface="ALS Haus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T1</Template>
  <TotalTime>6447</TotalTime>
  <Words>415</Words>
  <Application>Microsoft Macintosh PowerPoint</Application>
  <PresentationFormat>Широкоэкранный</PresentationFormat>
  <Paragraphs>87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Системный шрифт, обычный</vt:lpstr>
      <vt:lpstr>ALS Hauss</vt:lpstr>
      <vt:lpstr>ALS Hauss Bold</vt:lpstr>
      <vt:lpstr>ALS Hauss Medium</vt:lpstr>
      <vt:lpstr>Arial</vt:lpstr>
      <vt:lpstr>Calibri</vt:lpstr>
      <vt:lpstr>Основной шаблон Т1</vt:lpstr>
      <vt:lpstr>Презентация PowerPoint</vt:lpstr>
      <vt:lpstr>Презентация PowerPoint</vt:lpstr>
      <vt:lpstr>UML</vt:lpstr>
      <vt:lpstr>Use Case</vt:lpstr>
      <vt:lpstr>Use Case</vt:lpstr>
      <vt:lpstr>Состояний</vt:lpstr>
      <vt:lpstr>Последовательности</vt:lpstr>
      <vt:lpstr>BPMN</vt:lpstr>
      <vt:lpstr>BPMN</vt:lpstr>
      <vt:lpstr>Д. З.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Таблица</dc:title>
  <dc:creator>Приходько Антон</dc:creator>
  <cp:lastModifiedBy>Microsoft Office User</cp:lastModifiedBy>
  <cp:revision>126</cp:revision>
  <dcterms:created xsi:type="dcterms:W3CDTF">2023-02-20T15:32:58Z</dcterms:created>
  <dcterms:modified xsi:type="dcterms:W3CDTF">2024-03-12T10:25:05Z</dcterms:modified>
</cp:coreProperties>
</file>

<file path=docProps/thumbnail.jpeg>
</file>